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59" r:id="rId3"/>
    <p:sldId id="361" r:id="rId4"/>
    <p:sldId id="362" r:id="rId5"/>
    <p:sldId id="364" r:id="rId6"/>
    <p:sldId id="370" r:id="rId7"/>
    <p:sldId id="365" r:id="rId8"/>
    <p:sldId id="1601067573" r:id="rId9"/>
    <p:sldId id="385" r:id="rId10"/>
    <p:sldId id="1601067582" r:id="rId11"/>
    <p:sldId id="367" r:id="rId12"/>
    <p:sldId id="386" r:id="rId13"/>
    <p:sldId id="1601067583" r:id="rId14"/>
    <p:sldId id="1601067584" r:id="rId15"/>
    <p:sldId id="1601067585" r:id="rId16"/>
    <p:sldId id="1601067586" r:id="rId17"/>
    <p:sldId id="387" r:id="rId18"/>
    <p:sldId id="388" r:id="rId19"/>
    <p:sldId id="1601067587" r:id="rId20"/>
    <p:sldId id="371" r:id="rId21"/>
    <p:sldId id="391" r:id="rId22"/>
    <p:sldId id="393" r:id="rId23"/>
    <p:sldId id="394" r:id="rId24"/>
    <p:sldId id="16010675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478" autoAdjust="0"/>
  </p:normalViewPr>
  <p:slideViewPr>
    <p:cSldViewPr snapToGrid="0" snapToObjects="1">
      <p:cViewPr varScale="1">
        <p:scale>
          <a:sx n="98" d="100"/>
          <a:sy n="98" d="100"/>
        </p:scale>
        <p:origin x="20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AA5A4-DBA9-4E23-A0C1-4EF066EB7ADA}" type="datetimeFigureOut">
              <a:rPr lang="it-IT" smtClean="0"/>
              <a:t>19/01/21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09068-E830-40D0-8BDA-4DA38C43CE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22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68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56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0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7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7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44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5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0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42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1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44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8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82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4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8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5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8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12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8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C4D51A-1016-4FA2-89D5-10CC7CE7C7D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70498B-F222-4740-B0CF-064F72475A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7461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480B5-6974-624D-B920-9621240FC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5446" b="23513"/>
          <a:stretch/>
        </p:blipFill>
        <p:spPr>
          <a:xfrm>
            <a:off x="0" y="5139116"/>
            <a:ext cx="1450731" cy="1718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A0AA2D-979A-3542-B125-52B71F4F55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7618363" y="1245088"/>
            <a:ext cx="1351700" cy="1013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94C876-0A6A-534E-ABA8-E4842D6B5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85800" y="1394924"/>
            <a:ext cx="7772400" cy="1795008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" y="-50653"/>
            <a:ext cx="3810008" cy="8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3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87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kern="1200" baseline="0" dirty="0">
                <a:solidFill>
                  <a:srgbClr val="193E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14377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4435"/>
            <a:ext cx="7886700" cy="4485090"/>
          </a:xfrm>
        </p:spPr>
        <p:txBody>
          <a:bodyPr/>
          <a:lstStyle>
            <a:lvl1pPr>
              <a:defRPr sz="24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A3455-F170-324C-88B5-287718264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" r="8043" b="-142998"/>
          <a:stretch/>
        </p:blipFill>
        <p:spPr>
          <a:xfrm>
            <a:off x="355078" y="6289448"/>
            <a:ext cx="8408608" cy="45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1" y="6206746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7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159836-0BF3-9745-84B4-2B2A061163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87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14377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4435"/>
            <a:ext cx="7886700" cy="448509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A3455-F170-324C-88B5-287718264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55078" y="6289448"/>
            <a:ext cx="8408608" cy="45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2" y="6182125"/>
            <a:ext cx="3050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28D1B0-B452-704B-938B-EDEA03121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18802-5872-5C4C-8828-27A6A4497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151" b="33145"/>
          <a:stretch/>
        </p:blipFill>
        <p:spPr>
          <a:xfrm>
            <a:off x="1" y="4855986"/>
            <a:ext cx="2603156" cy="2002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02F8E-1CD9-A74E-BF20-75BD995911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24201" y="1297901"/>
            <a:ext cx="857053" cy="687526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49EADBA-939F-154D-8FC0-95417D73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1" y="104261"/>
            <a:ext cx="305084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4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3BCD03-8DA9-8644-883F-FE87EF47F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578CD-D266-0943-AA85-1C9F036AC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256" b="21461"/>
          <a:stretch/>
        </p:blipFill>
        <p:spPr>
          <a:xfrm>
            <a:off x="0" y="4697078"/>
            <a:ext cx="2113280" cy="2160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0D9D2C-1DB4-1B49-B458-B488A8F573F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782855">
            <a:off x="7583610" y="1466170"/>
            <a:ext cx="927164" cy="46358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3EF16F1-2F79-A445-B116-CEEA06E3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5" y="105176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90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2F651B7-605C-1947-B328-9E780F5552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8FEDE6-9EC2-5049-BB67-104741B13C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578154"/>
            <a:ext cx="1925862" cy="1279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6DF7A4-087A-5A40-9577-ED62C6E9DEE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27307">
            <a:off x="7740197" y="1339309"/>
            <a:ext cx="915791" cy="45789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4715231-043B-1F4C-9C13-60B59477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6" y="106952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FC803-89F9-C241-9F76-01B078465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ED0738-233B-E345-95E8-0F2823D2AF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4054" b="22345"/>
          <a:stretch/>
        </p:blipFill>
        <p:spPr>
          <a:xfrm>
            <a:off x="0" y="5147132"/>
            <a:ext cx="1452880" cy="171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17B21-854B-5C46-BF28-1455E3C2D5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703184" y="1455660"/>
            <a:ext cx="1198273" cy="8987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940E47F-87B7-F64A-9F98-EDE3590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6" y="106952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7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DFB0E6-6ED0-6642-90DE-FFD040016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rgbClr val="193E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606FF-3D08-3149-923C-CD98F1CDE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151" b="33145"/>
          <a:stretch/>
        </p:blipFill>
        <p:spPr>
          <a:xfrm>
            <a:off x="1" y="4855986"/>
            <a:ext cx="2603156" cy="2002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22809C-6E13-2C45-9C61-43C2F100DD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2288281">
            <a:off x="7508298" y="999080"/>
            <a:ext cx="1076711" cy="1031308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7BA0D06-72D9-3940-8351-44706A6A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rgbClr val="193E72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716" y="100397"/>
            <a:ext cx="304758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3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9738AD-58FB-FB4D-BD57-E4FF24FA4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019" y="2766218"/>
            <a:ext cx="78867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520C6-1504-6744-862F-E3F3FF9A3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" r="8043" b="-142998"/>
          <a:stretch/>
        </p:blipFill>
        <p:spPr>
          <a:xfrm>
            <a:off x="343065" y="700232"/>
            <a:ext cx="8408608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C41D4-427C-694C-B906-FE0AAA68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446" b="23513"/>
          <a:stretch/>
        </p:blipFill>
        <p:spPr>
          <a:xfrm>
            <a:off x="0" y="5139116"/>
            <a:ext cx="1450731" cy="1718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16860-5BE9-4B44-97DF-DD31EDA96A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618363" y="1245088"/>
            <a:ext cx="1351700" cy="101377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4C900CD-7895-2849-A5E9-F07AEB48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FB3D76-E95C-734A-BDD4-10A5E36E6C8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2025" y="101986"/>
            <a:ext cx="305256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EF918-F381-2446-98DA-52C67BADBA0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B3D76-E95C-734A-BDD4-10A5E36E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6" r:id="rId3"/>
    <p:sldLayoutId id="2147483664" r:id="rId4"/>
    <p:sldLayoutId id="2147483669" r:id="rId5"/>
    <p:sldLayoutId id="2147483667" r:id="rId6"/>
    <p:sldLayoutId id="2147483668" r:id="rId7"/>
    <p:sldLayoutId id="2147483670" r:id="rId8"/>
    <p:sldLayoutId id="214748367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937" y="4960881"/>
            <a:ext cx="6858000" cy="1655762"/>
          </a:xfrm>
        </p:spPr>
        <p:txBody>
          <a:bodyPr/>
          <a:lstStyle/>
          <a:p>
            <a:r>
              <a:rPr lang="en-GB" noProof="0" dirty="0" err="1"/>
              <a:t>Sumithra</a:t>
            </a:r>
            <a:r>
              <a:rPr lang="en-GB" noProof="0" dirty="0"/>
              <a:t> Velupillai</a:t>
            </a:r>
          </a:p>
          <a:p>
            <a:r>
              <a:rPr lang="en-GB" noProof="0" dirty="0"/>
              <a:t>Acknowledgements to Genevieve </a:t>
            </a:r>
            <a:r>
              <a:rPr lang="en-GB" noProof="0" dirty="0" err="1"/>
              <a:t>Gorrell</a:t>
            </a:r>
            <a:r>
              <a:rPr lang="en-GB" noProof="0" dirty="0"/>
              <a:t>, University of Sheffield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7399"/>
            <a:ext cx="7772400" cy="869756"/>
          </a:xfrm>
        </p:spPr>
        <p:txBody>
          <a:bodyPr>
            <a:noAutofit/>
          </a:bodyPr>
          <a:lstStyle/>
          <a:p>
            <a:r>
              <a:rPr lang="en-GB" sz="3200" noProof="0" dirty="0"/>
              <a:t>Supervised machine learning for NLP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45D54A-E714-4A84-B60B-808A66BA5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40" y="5848096"/>
            <a:ext cx="1524952" cy="86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57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Instances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Cases that can be learned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Every instance is mapped to an output variable</a:t>
            </a:r>
          </a:p>
          <a:p>
            <a:endParaRPr lang="en-GB" noProof="0" dirty="0">
              <a:solidFill>
                <a:schemeClr val="tx2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E0DD81-E932-4944-827F-78915065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04" y="2526194"/>
            <a:ext cx="5815330" cy="3553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4FBCE-5015-E24D-B1C0-9FEE4A3460B5}"/>
              </a:ext>
            </a:extLst>
          </p:cNvPr>
          <p:cNvSpPr txBox="1"/>
          <p:nvPr/>
        </p:nvSpPr>
        <p:spPr>
          <a:xfrm>
            <a:off x="3058519" y="6294002"/>
            <a:ext cx="5719721" cy="60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8" dirty="0" err="1"/>
              <a:t>Uzuner</a:t>
            </a:r>
            <a:r>
              <a:rPr lang="sv-SE" sz="1108" dirty="0"/>
              <a:t> O, Goldstein I, </a:t>
            </a:r>
            <a:r>
              <a:rPr lang="sv-SE" sz="1108" dirty="0" err="1"/>
              <a:t>Luo</a:t>
            </a:r>
            <a:r>
              <a:rPr lang="sv-SE" sz="1108" dirty="0"/>
              <a:t> Y, </a:t>
            </a:r>
            <a:r>
              <a:rPr lang="sv-SE" sz="1108" dirty="0" err="1"/>
              <a:t>Kohane</a:t>
            </a:r>
            <a:r>
              <a:rPr lang="sv-SE" sz="1108" dirty="0"/>
              <a:t> I. </a:t>
            </a:r>
            <a:r>
              <a:rPr lang="sv-SE" sz="1108" dirty="0" err="1"/>
              <a:t>Identifying</a:t>
            </a:r>
            <a:r>
              <a:rPr lang="sv-SE" sz="1108" dirty="0"/>
              <a:t> patient smoking status from </a:t>
            </a:r>
            <a:r>
              <a:rPr lang="sv-SE" sz="1108" dirty="0" err="1"/>
              <a:t>medical</a:t>
            </a:r>
            <a:r>
              <a:rPr lang="sv-SE" sz="1108" dirty="0"/>
              <a:t> discharge </a:t>
            </a:r>
            <a:r>
              <a:rPr lang="sv-SE" sz="1108" dirty="0" err="1"/>
              <a:t>records</a:t>
            </a:r>
            <a:r>
              <a:rPr lang="sv-SE" sz="1108" dirty="0"/>
              <a:t>. </a:t>
            </a:r>
          </a:p>
          <a:p>
            <a:r>
              <a:rPr lang="sv-SE" sz="1108" i="1" dirty="0"/>
              <a:t>J </a:t>
            </a:r>
            <a:r>
              <a:rPr lang="sv-SE" sz="1108" i="1" dirty="0" err="1"/>
              <a:t>Am</a:t>
            </a:r>
            <a:r>
              <a:rPr lang="sv-SE" sz="1108" i="1" dirty="0"/>
              <a:t> Med </a:t>
            </a:r>
            <a:r>
              <a:rPr lang="sv-SE" sz="1108" i="1" dirty="0" err="1"/>
              <a:t>Inform</a:t>
            </a:r>
            <a:r>
              <a:rPr lang="sv-SE" sz="1108" i="1" dirty="0"/>
              <a:t> </a:t>
            </a:r>
            <a:r>
              <a:rPr lang="sv-SE" sz="1108" i="1" dirty="0" err="1"/>
              <a:t>Assoc</a:t>
            </a:r>
            <a:r>
              <a:rPr lang="sv-SE" sz="1108" dirty="0"/>
              <a:t>. 2008;15(1):14–24. doi:10.1197/jamia.M2408</a:t>
            </a:r>
          </a:p>
        </p:txBody>
      </p:sp>
    </p:spTree>
    <p:extLst>
      <p:ext uri="{BB962C8B-B14F-4D97-AF65-F5344CB8AC3E}">
        <p14:creationId xmlns:p14="http://schemas.microsoft.com/office/powerpoint/2010/main" val="7758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Attributes/features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Pieces of information about an instance</a:t>
            </a:r>
          </a:p>
        </p:txBody>
      </p:sp>
    </p:spTree>
    <p:extLst>
      <p:ext uri="{BB962C8B-B14F-4D97-AF65-F5344CB8AC3E}">
        <p14:creationId xmlns:p14="http://schemas.microsoft.com/office/powerpoint/2010/main" val="395032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Attributes/features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Pieces of information about an instance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52D3D-4FE0-FF46-93A3-262EACC5C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7310"/>
            <a:ext cx="9144000" cy="17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Attributes/features - representations</a:t>
            </a:r>
            <a:endParaRPr lang="en-GB" noProof="0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1CD1C4A-6550-0749-AE89-1F1FC10E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251"/>
            <a:ext cx="9144000" cy="31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2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Attributes/features - representations</a:t>
            </a:r>
            <a:endParaRPr lang="en-GB" noProof="0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626DFB9-7E56-6047-B407-CAA9515E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247"/>
            <a:ext cx="9144000" cy="29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1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Attributes/features - representations</a:t>
            </a:r>
            <a:endParaRPr lang="en-GB" noProof="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C551D72-37E4-FB45-B76F-7FEB8790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003"/>
            <a:ext cx="9144000" cy="31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Attributes/features - representations</a:t>
            </a:r>
            <a:endParaRPr lang="en-GB" noProof="0" dirty="0"/>
          </a:p>
        </p:txBody>
      </p:sp>
      <p:pic>
        <p:nvPicPr>
          <p:cNvPr id="3" name="Picture 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B0339364-EA3E-D941-9826-259512FA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406"/>
            <a:ext cx="9144000" cy="43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Classes/labels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The output variable we want to learn</a:t>
            </a:r>
          </a:p>
          <a:p>
            <a:pPr marL="0" indent="0">
              <a:buNone/>
            </a:pPr>
            <a:endParaRPr lang="en-GB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13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Classes/labels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The output variable we want to learn</a:t>
            </a:r>
          </a:p>
          <a:p>
            <a:pPr marL="0" indent="0">
              <a:buNone/>
            </a:pPr>
            <a:endParaRPr lang="en-GB" noProof="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67E92-4062-D14A-8259-D398ECF0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7310"/>
            <a:ext cx="9144000" cy="17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8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Classes/labels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The output variable we want to learn</a:t>
            </a:r>
          </a:p>
          <a:p>
            <a:pPr marL="0" indent="0">
              <a:buNone/>
            </a:pPr>
            <a:endParaRPr lang="en-GB" noProof="0" dirty="0">
              <a:solidFill>
                <a:schemeClr val="tx2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78D99E4-306E-2743-B51C-36D19017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2875"/>
            <a:ext cx="9144000" cy="14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4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What we will cover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Introduction to supervised machine learning in the context of NLP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Basic concepts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Common algorithms</a:t>
            </a:r>
          </a:p>
          <a:p>
            <a:pPr lvl="2"/>
            <a:r>
              <a:rPr lang="en-GB" noProof="0" dirty="0">
                <a:solidFill>
                  <a:schemeClr val="tx2"/>
                </a:solidFill>
              </a:rPr>
              <a:t>We will NOT discuss all algorithms and underlying theories in detail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Common tasks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Development cycle</a:t>
            </a:r>
          </a:p>
          <a:p>
            <a:endParaRPr lang="en-GB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4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Sequence learning tasks in NLP</a:t>
            </a:r>
            <a:endParaRPr lang="en-GB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E06A1-1BD1-3743-8EC0-8FD874955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1" y="4558972"/>
            <a:ext cx="6834554" cy="949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4E081F-B5CF-0446-B696-846D44006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9" y="2792199"/>
            <a:ext cx="8006862" cy="90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0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Sequence learning tasks in NLP</a:t>
            </a:r>
            <a:endParaRPr lang="en-GB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E06A1-1BD1-3743-8EC0-8FD874955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1" y="4558972"/>
            <a:ext cx="6834554" cy="949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4E081F-B5CF-0446-B696-846D44006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9" y="2792199"/>
            <a:ext cx="8006862" cy="90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A6EBD-9648-334E-9553-7F5DCBD53C52}"/>
              </a:ext>
            </a:extLst>
          </p:cNvPr>
          <p:cNvSpPr txBox="1"/>
          <p:nvPr/>
        </p:nvSpPr>
        <p:spPr>
          <a:xfrm>
            <a:off x="2850237" y="1964126"/>
            <a:ext cx="2315890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2" b="1" dirty="0" err="1"/>
              <a:t>What</a:t>
            </a:r>
            <a:r>
              <a:rPr lang="sv-SE" sz="1662" b="1" dirty="0"/>
              <a:t> </a:t>
            </a:r>
            <a:r>
              <a:rPr lang="sv-SE" sz="1662" b="1" dirty="0" err="1"/>
              <a:t>are</a:t>
            </a:r>
            <a:r>
              <a:rPr lang="sv-SE" sz="1662" b="1" dirty="0"/>
              <a:t> the </a:t>
            </a:r>
            <a:r>
              <a:rPr lang="sv-SE" sz="1662" b="1" dirty="0" err="1"/>
              <a:t>instances</a:t>
            </a:r>
            <a:r>
              <a:rPr lang="sv-SE" sz="1662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7014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Representation - IOB</a:t>
            </a:r>
            <a:endParaRPr lang="en-GB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81B1B4-27F5-124D-BAD9-B2812006DFEF}"/>
              </a:ext>
            </a:extLst>
          </p:cNvPr>
          <p:cNvGraphicFramePr>
            <a:graphicFrameLocks noGrp="1"/>
          </p:cNvGraphicFramePr>
          <p:nvPr/>
        </p:nvGraphicFramePr>
        <p:xfrm>
          <a:off x="716802" y="2033152"/>
          <a:ext cx="7311581" cy="3363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7895">
                  <a:extLst>
                    <a:ext uri="{9D8B030D-6E8A-4147-A177-3AD203B41FA5}">
                      <a16:colId xmlns:a16="http://schemas.microsoft.com/office/drawing/2014/main" val="3379934733"/>
                    </a:ext>
                  </a:extLst>
                </a:gridCol>
                <a:gridCol w="1075700">
                  <a:extLst>
                    <a:ext uri="{9D8B030D-6E8A-4147-A177-3AD203B41FA5}">
                      <a16:colId xmlns:a16="http://schemas.microsoft.com/office/drawing/2014/main" val="1977336759"/>
                    </a:ext>
                  </a:extLst>
                </a:gridCol>
                <a:gridCol w="1393726">
                  <a:extLst>
                    <a:ext uri="{9D8B030D-6E8A-4147-A177-3AD203B41FA5}">
                      <a16:colId xmlns:a16="http://schemas.microsoft.com/office/drawing/2014/main" val="1156341919"/>
                    </a:ext>
                  </a:extLst>
                </a:gridCol>
                <a:gridCol w="3014260">
                  <a:extLst>
                    <a:ext uri="{9D8B030D-6E8A-4147-A177-3AD203B41FA5}">
                      <a16:colId xmlns:a16="http://schemas.microsoft.com/office/drawing/2014/main" val="2447648565"/>
                    </a:ext>
                  </a:extLst>
                </a:gridCol>
              </a:tblGrid>
              <a:tr h="361317"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TEXT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IOB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ENTITY TYPE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DESCRIPTION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716292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Anna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beginning</a:t>
                      </a:r>
                      <a:r>
                        <a:rPr lang="sv-SE" sz="1500" dirty="0">
                          <a:effectLst/>
                        </a:rPr>
                        <a:t> </a:t>
                      </a:r>
                      <a:r>
                        <a:rPr lang="sv-SE" sz="1500" dirty="0" err="1">
                          <a:effectLst/>
                        </a:rPr>
                        <a:t>of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90019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Larsson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inside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650875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is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O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020085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a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061127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famous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139204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8251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from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696014"/>
                  </a:ext>
                </a:extLst>
              </a:tr>
              <a:tr h="449184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Sweden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GPE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beginning</a:t>
                      </a:r>
                      <a:r>
                        <a:rPr lang="sv-SE" sz="1500" dirty="0">
                          <a:effectLst/>
                        </a:rPr>
                        <a:t> </a:t>
                      </a:r>
                      <a:r>
                        <a:rPr lang="sv-SE" sz="1500" dirty="0" err="1">
                          <a:effectLst/>
                        </a:rPr>
                        <a:t>of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95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48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Representation - BILOU</a:t>
            </a:r>
            <a:endParaRPr lang="en-GB" noProof="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81B1B4-27F5-124D-BAD9-B2812006DFEF}"/>
              </a:ext>
            </a:extLst>
          </p:cNvPr>
          <p:cNvGraphicFramePr>
            <a:graphicFrameLocks noGrp="1"/>
          </p:cNvGraphicFramePr>
          <p:nvPr/>
        </p:nvGraphicFramePr>
        <p:xfrm>
          <a:off x="716802" y="2033152"/>
          <a:ext cx="7311581" cy="3363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7895">
                  <a:extLst>
                    <a:ext uri="{9D8B030D-6E8A-4147-A177-3AD203B41FA5}">
                      <a16:colId xmlns:a16="http://schemas.microsoft.com/office/drawing/2014/main" val="3379934733"/>
                    </a:ext>
                  </a:extLst>
                </a:gridCol>
                <a:gridCol w="1075700">
                  <a:extLst>
                    <a:ext uri="{9D8B030D-6E8A-4147-A177-3AD203B41FA5}">
                      <a16:colId xmlns:a16="http://schemas.microsoft.com/office/drawing/2014/main" val="1977336759"/>
                    </a:ext>
                  </a:extLst>
                </a:gridCol>
                <a:gridCol w="1393726">
                  <a:extLst>
                    <a:ext uri="{9D8B030D-6E8A-4147-A177-3AD203B41FA5}">
                      <a16:colId xmlns:a16="http://schemas.microsoft.com/office/drawing/2014/main" val="1156341919"/>
                    </a:ext>
                  </a:extLst>
                </a:gridCol>
                <a:gridCol w="3014260">
                  <a:extLst>
                    <a:ext uri="{9D8B030D-6E8A-4147-A177-3AD203B41FA5}">
                      <a16:colId xmlns:a16="http://schemas.microsoft.com/office/drawing/2014/main" val="2447648565"/>
                    </a:ext>
                  </a:extLst>
                </a:gridCol>
              </a:tblGrid>
              <a:tr h="361317"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TEXT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IOB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ENTITY TYPE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cap="all" dirty="0">
                          <a:effectLst/>
                        </a:rPr>
                        <a:t>DESCRIPTION</a:t>
                      </a:r>
                      <a:endParaRPr lang="sv-SE" sz="1500" cap="all" dirty="0">
                        <a:solidFill>
                          <a:srgbClr val="09A3D5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716292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Anna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beginning</a:t>
                      </a:r>
                      <a:r>
                        <a:rPr lang="sv-SE" sz="1500" dirty="0">
                          <a:effectLst/>
                        </a:rPr>
                        <a:t> </a:t>
                      </a:r>
                      <a:r>
                        <a:rPr lang="sv-SE" sz="1500" dirty="0" err="1">
                          <a:effectLst/>
                        </a:rPr>
                        <a:t>of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90019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Larsson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last </a:t>
                      </a:r>
                      <a:r>
                        <a:rPr lang="sv-SE" sz="1500" dirty="0" err="1">
                          <a:effectLst/>
                        </a:rPr>
                        <a:t>of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650875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is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O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020085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a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061127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famous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139204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8251"/>
                  </a:ext>
                </a:extLst>
              </a:tr>
              <a:tr h="364681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from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""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outside</a:t>
                      </a:r>
                      <a:r>
                        <a:rPr lang="sv-SE" sz="1500" dirty="0">
                          <a:effectLst/>
                        </a:rPr>
                        <a:t> an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696014"/>
                  </a:ext>
                </a:extLst>
              </a:tr>
              <a:tr h="449184"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Sweden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>
                          <a:effectLst/>
                        </a:rPr>
                        <a:t>GPE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v-SE" sz="1500" dirty="0" err="1">
                          <a:effectLst/>
                        </a:rPr>
                        <a:t>unit</a:t>
                      </a:r>
                      <a:r>
                        <a:rPr lang="sv-SE" sz="1500" dirty="0">
                          <a:effectLst/>
                        </a:rPr>
                        <a:t> </a:t>
                      </a:r>
                      <a:r>
                        <a:rPr lang="sv-SE" sz="1500" dirty="0" err="1">
                          <a:effectLst/>
                        </a:rPr>
                        <a:t>entity</a:t>
                      </a:r>
                      <a:endParaRPr lang="sv-SE" sz="15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06" marR="84406" marT="42203" marB="4220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95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54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Classification tasks in NLP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Common ‘old-school’ algorithms: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Support Vector Machines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Naive Bayes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Random Forest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Conditional Random Fields (sequence learning)</a:t>
            </a:r>
          </a:p>
          <a:p>
            <a:pPr lvl="1"/>
            <a:r>
              <a:rPr lang="en-GB" dirty="0">
                <a:solidFill>
                  <a:schemeClr val="tx2"/>
                </a:solidFill>
              </a:rPr>
              <a:t>Hidden Markov Models (sequence learning)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CNN, RNN</a:t>
            </a:r>
          </a:p>
          <a:p>
            <a:r>
              <a:rPr lang="en-GB" dirty="0">
                <a:solidFill>
                  <a:schemeClr val="tx2"/>
                </a:solidFill>
              </a:rPr>
              <a:t>Transformer models</a:t>
            </a:r>
            <a:endParaRPr lang="en-GB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7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Supervised machine learning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Supervised ML algorithms 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learn to map an output variable given some input data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Supervised 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the algorithm learns from </a:t>
            </a:r>
            <a:r>
              <a:rPr lang="en-GB" i="1" noProof="0" dirty="0">
                <a:solidFill>
                  <a:schemeClr val="tx2"/>
                </a:solidFill>
              </a:rPr>
              <a:t>existing </a:t>
            </a:r>
            <a:r>
              <a:rPr lang="en-GB" noProof="0" dirty="0">
                <a:solidFill>
                  <a:schemeClr val="tx2"/>
                </a:solidFill>
              </a:rPr>
              <a:t>output variables/labels 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iteratively makes predictions </a:t>
            </a:r>
          </a:p>
          <a:p>
            <a:pPr lvl="2"/>
            <a:r>
              <a:rPr lang="en-GB" noProof="0" dirty="0">
                <a:solidFill>
                  <a:schemeClr val="tx2"/>
                </a:solidFill>
              </a:rPr>
              <a:t>corrected according to some criteria until no improvements</a:t>
            </a:r>
          </a:p>
          <a:p>
            <a:endParaRPr lang="en-GB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7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Supervised vs unsupervised learning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Recap: unsupervised learning means that you don’t have any given output variables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Instead, the algorithm models the underlying structure or distribution according to some criteria</a:t>
            </a:r>
          </a:p>
        </p:txBody>
      </p:sp>
    </p:spTree>
    <p:extLst>
      <p:ext uri="{BB962C8B-B14F-4D97-AF65-F5344CB8AC3E}">
        <p14:creationId xmlns:p14="http://schemas.microsoft.com/office/powerpoint/2010/main" val="114034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>
                <a:solidFill>
                  <a:schemeClr val="tx2"/>
                </a:solidFill>
              </a:rPr>
              <a:t>Supervised learning vs. pattern matching rules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Humans are good at writing rules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But: time-consuming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ML approaches learn automatically</a:t>
            </a:r>
          </a:p>
          <a:p>
            <a:pPr lvl="1"/>
            <a:r>
              <a:rPr lang="en-GB" noProof="0" dirty="0">
                <a:solidFill>
                  <a:schemeClr val="tx2"/>
                </a:solidFill>
              </a:rPr>
              <a:t>But: you need labelled data!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Rule-based approaches can be useful as features in ML</a:t>
            </a:r>
          </a:p>
        </p:txBody>
      </p:sp>
    </p:spTree>
    <p:extLst>
      <p:ext uri="{BB962C8B-B14F-4D97-AF65-F5344CB8AC3E}">
        <p14:creationId xmlns:p14="http://schemas.microsoft.com/office/powerpoint/2010/main" val="404737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Classification tasks in NLP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Sentiment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Spam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Document category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Language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Phenotypes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Patient status</a:t>
            </a:r>
          </a:p>
          <a:p>
            <a:r>
              <a:rPr lang="en-GB" dirty="0">
                <a:solidFill>
                  <a:schemeClr val="tx2"/>
                </a:solidFill>
              </a:rPr>
              <a:t>Entities</a:t>
            </a:r>
            <a:endParaRPr lang="en-GB" noProof="0" dirty="0">
              <a:solidFill>
                <a:schemeClr val="tx2"/>
              </a:solidFill>
            </a:endParaRPr>
          </a:p>
          <a:p>
            <a:r>
              <a:rPr lang="en-GB" noProof="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626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Terminology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Instances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Attributes, or features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Classes, or labels</a:t>
            </a:r>
          </a:p>
        </p:txBody>
      </p:sp>
    </p:spTree>
    <p:extLst>
      <p:ext uri="{BB962C8B-B14F-4D97-AF65-F5344CB8AC3E}">
        <p14:creationId xmlns:p14="http://schemas.microsoft.com/office/powerpoint/2010/main" val="210036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Instances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Cases that can be learned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Every instance is mapped to an output variable</a:t>
            </a:r>
          </a:p>
        </p:txBody>
      </p:sp>
    </p:spTree>
    <p:extLst>
      <p:ext uri="{BB962C8B-B14F-4D97-AF65-F5344CB8AC3E}">
        <p14:creationId xmlns:p14="http://schemas.microsoft.com/office/powerpoint/2010/main" val="144813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F7121BE2-1C38-45E9-801D-BC040700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Instances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07D84-37C3-D445-B01E-51001E9D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Cases that can be learned</a:t>
            </a:r>
          </a:p>
          <a:p>
            <a:r>
              <a:rPr lang="en-GB" noProof="0" dirty="0">
                <a:solidFill>
                  <a:schemeClr val="tx2"/>
                </a:solidFill>
              </a:rPr>
              <a:t>Every instance is mapped to an output variable</a:t>
            </a:r>
          </a:p>
          <a:p>
            <a:endParaRPr lang="en-GB" noProof="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F7ED6-C3DA-0942-82AA-C681D640B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7310"/>
            <a:ext cx="9144000" cy="17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8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15469</TotalTime>
  <Words>513</Words>
  <Application>Microsoft Macintosh PowerPoint</Application>
  <PresentationFormat>On-screen Show (4:3)</PresentationFormat>
  <Paragraphs>174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Supervised machine learning for NLP</vt:lpstr>
      <vt:lpstr>What we will cover</vt:lpstr>
      <vt:lpstr>Supervised machine learning</vt:lpstr>
      <vt:lpstr>Supervised vs unsupervised learning</vt:lpstr>
      <vt:lpstr>Supervised learning vs. pattern matching rules</vt:lpstr>
      <vt:lpstr>Classification tasks in NLP</vt:lpstr>
      <vt:lpstr>Terminology</vt:lpstr>
      <vt:lpstr>Instances</vt:lpstr>
      <vt:lpstr>Instances</vt:lpstr>
      <vt:lpstr>Instances</vt:lpstr>
      <vt:lpstr>Attributes/features</vt:lpstr>
      <vt:lpstr>Attributes/features</vt:lpstr>
      <vt:lpstr>Attributes/features - representations</vt:lpstr>
      <vt:lpstr>Attributes/features - representations</vt:lpstr>
      <vt:lpstr>Attributes/features - representations</vt:lpstr>
      <vt:lpstr>Attributes/features - representations</vt:lpstr>
      <vt:lpstr>Classes/labels</vt:lpstr>
      <vt:lpstr>Classes/labels</vt:lpstr>
      <vt:lpstr>Classes/labels</vt:lpstr>
      <vt:lpstr>Sequence learning tasks in NLP</vt:lpstr>
      <vt:lpstr>Sequence learning tasks in NLP</vt:lpstr>
      <vt:lpstr>Representation - IOB</vt:lpstr>
      <vt:lpstr>Representation - BILOU</vt:lpstr>
      <vt:lpstr>Classification tasks in NLP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Velupillai, Sumithra</cp:lastModifiedBy>
  <cp:revision>259</cp:revision>
  <dcterms:created xsi:type="dcterms:W3CDTF">2019-02-08T10:07:24Z</dcterms:created>
  <dcterms:modified xsi:type="dcterms:W3CDTF">2021-01-19T15:33:27Z</dcterms:modified>
</cp:coreProperties>
</file>